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797675" cy="9926638"/>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0" d="100"/>
          <a:sy n="110" d="100"/>
        </p:scale>
        <p:origin x="63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smtClean="0"/>
              <a:t>Titelmasterformat durch Klicken bearbeiten</a:t>
            </a:r>
            <a:endParaRPr lang="de-DE"/>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471D9150-1BD6-46F6-B2B7-047FEFDB1F50}" type="datetimeFigureOut">
              <a:rPr lang="de-DE" smtClean="0"/>
              <a:t>26.10.2020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0833E9C-E4C7-4192-AD02-607E79447E57}" type="slidenum">
              <a:rPr lang="de-DE" smtClean="0"/>
              <a:t>‹Nr.›</a:t>
            </a:fld>
            <a:endParaRPr lang="de-DE"/>
          </a:p>
        </p:txBody>
      </p:sp>
    </p:spTree>
    <p:extLst>
      <p:ext uri="{BB962C8B-B14F-4D97-AF65-F5344CB8AC3E}">
        <p14:creationId xmlns:p14="http://schemas.microsoft.com/office/powerpoint/2010/main" val="18403555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471D9150-1BD6-46F6-B2B7-047FEFDB1F50}" type="datetimeFigureOut">
              <a:rPr lang="de-DE" smtClean="0"/>
              <a:t>26.10.2020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0833E9C-E4C7-4192-AD02-607E79447E57}" type="slidenum">
              <a:rPr lang="de-DE" smtClean="0"/>
              <a:t>‹Nr.›</a:t>
            </a:fld>
            <a:endParaRPr lang="de-DE"/>
          </a:p>
        </p:txBody>
      </p:sp>
    </p:spTree>
    <p:extLst>
      <p:ext uri="{BB962C8B-B14F-4D97-AF65-F5344CB8AC3E}">
        <p14:creationId xmlns:p14="http://schemas.microsoft.com/office/powerpoint/2010/main" val="2566449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471D9150-1BD6-46F6-B2B7-047FEFDB1F50}" type="datetimeFigureOut">
              <a:rPr lang="de-DE" smtClean="0"/>
              <a:t>26.10.2020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0833E9C-E4C7-4192-AD02-607E79447E57}" type="slidenum">
              <a:rPr lang="de-DE" smtClean="0"/>
              <a:t>‹Nr.›</a:t>
            </a:fld>
            <a:endParaRPr lang="de-DE"/>
          </a:p>
        </p:txBody>
      </p:sp>
    </p:spTree>
    <p:extLst>
      <p:ext uri="{BB962C8B-B14F-4D97-AF65-F5344CB8AC3E}">
        <p14:creationId xmlns:p14="http://schemas.microsoft.com/office/powerpoint/2010/main" val="41760190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471D9150-1BD6-46F6-B2B7-047FEFDB1F50}" type="datetimeFigureOut">
              <a:rPr lang="de-DE" smtClean="0"/>
              <a:t>26.10.2020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0833E9C-E4C7-4192-AD02-607E79447E57}" type="slidenum">
              <a:rPr lang="de-DE" smtClean="0"/>
              <a:t>‹Nr.›</a:t>
            </a:fld>
            <a:endParaRPr lang="de-DE"/>
          </a:p>
        </p:txBody>
      </p:sp>
    </p:spTree>
    <p:extLst>
      <p:ext uri="{BB962C8B-B14F-4D97-AF65-F5344CB8AC3E}">
        <p14:creationId xmlns:p14="http://schemas.microsoft.com/office/powerpoint/2010/main" val="15812717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smtClean="0"/>
              <a:t>Titelmasterformat durch Klicken bearbeiten</a:t>
            </a:r>
            <a:endParaRPr lang="de-DE"/>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Formatvorlagen des Textmasters bearbeiten</a:t>
            </a:r>
          </a:p>
        </p:txBody>
      </p:sp>
      <p:sp>
        <p:nvSpPr>
          <p:cNvPr id="4" name="Datumsplatzhalter 3"/>
          <p:cNvSpPr>
            <a:spLocks noGrp="1"/>
          </p:cNvSpPr>
          <p:nvPr>
            <p:ph type="dt" sz="half" idx="10"/>
          </p:nvPr>
        </p:nvSpPr>
        <p:spPr/>
        <p:txBody>
          <a:bodyPr/>
          <a:lstStyle/>
          <a:p>
            <a:fld id="{471D9150-1BD6-46F6-B2B7-047FEFDB1F50}" type="datetimeFigureOut">
              <a:rPr lang="de-DE" smtClean="0"/>
              <a:t>26.10.2020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0833E9C-E4C7-4192-AD02-607E79447E57}" type="slidenum">
              <a:rPr lang="de-DE" smtClean="0"/>
              <a:t>‹Nr.›</a:t>
            </a:fld>
            <a:endParaRPr lang="de-DE"/>
          </a:p>
        </p:txBody>
      </p:sp>
    </p:spTree>
    <p:extLst>
      <p:ext uri="{BB962C8B-B14F-4D97-AF65-F5344CB8AC3E}">
        <p14:creationId xmlns:p14="http://schemas.microsoft.com/office/powerpoint/2010/main" val="40891083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838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6172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471D9150-1BD6-46F6-B2B7-047FEFDB1F50}" type="datetimeFigureOut">
              <a:rPr lang="de-DE" smtClean="0"/>
              <a:t>26.10.2020</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0833E9C-E4C7-4192-AD02-607E79447E57}" type="slidenum">
              <a:rPr lang="de-DE" smtClean="0"/>
              <a:t>‹Nr.›</a:t>
            </a:fld>
            <a:endParaRPr lang="de-DE"/>
          </a:p>
        </p:txBody>
      </p:sp>
    </p:spTree>
    <p:extLst>
      <p:ext uri="{BB962C8B-B14F-4D97-AF65-F5344CB8AC3E}">
        <p14:creationId xmlns:p14="http://schemas.microsoft.com/office/powerpoint/2010/main" val="31270147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smtClean="0"/>
              <a:t>Titelmasterformat durch Klicken bearbeiten</a:t>
            </a:r>
            <a:endParaRPr lang="de-DE"/>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471D9150-1BD6-46F6-B2B7-047FEFDB1F50}" type="datetimeFigureOut">
              <a:rPr lang="de-DE" smtClean="0"/>
              <a:t>26.10.2020</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F0833E9C-E4C7-4192-AD02-607E79447E57}" type="slidenum">
              <a:rPr lang="de-DE" smtClean="0"/>
              <a:t>‹Nr.›</a:t>
            </a:fld>
            <a:endParaRPr lang="de-DE"/>
          </a:p>
        </p:txBody>
      </p:sp>
    </p:spTree>
    <p:extLst>
      <p:ext uri="{BB962C8B-B14F-4D97-AF65-F5344CB8AC3E}">
        <p14:creationId xmlns:p14="http://schemas.microsoft.com/office/powerpoint/2010/main" val="1389584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471D9150-1BD6-46F6-B2B7-047FEFDB1F50}" type="datetimeFigureOut">
              <a:rPr lang="de-DE" smtClean="0"/>
              <a:t>26.10.2020</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F0833E9C-E4C7-4192-AD02-607E79447E57}" type="slidenum">
              <a:rPr lang="de-DE" smtClean="0"/>
              <a:t>‹Nr.›</a:t>
            </a:fld>
            <a:endParaRPr lang="de-DE"/>
          </a:p>
        </p:txBody>
      </p:sp>
    </p:spTree>
    <p:extLst>
      <p:ext uri="{BB962C8B-B14F-4D97-AF65-F5344CB8AC3E}">
        <p14:creationId xmlns:p14="http://schemas.microsoft.com/office/powerpoint/2010/main" val="12398726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471D9150-1BD6-46F6-B2B7-047FEFDB1F50}" type="datetimeFigureOut">
              <a:rPr lang="de-DE" smtClean="0"/>
              <a:t>26.10.2020</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F0833E9C-E4C7-4192-AD02-607E79447E57}" type="slidenum">
              <a:rPr lang="de-DE" smtClean="0"/>
              <a:t>‹Nr.›</a:t>
            </a:fld>
            <a:endParaRPr lang="de-DE"/>
          </a:p>
        </p:txBody>
      </p:sp>
    </p:spTree>
    <p:extLst>
      <p:ext uri="{BB962C8B-B14F-4D97-AF65-F5344CB8AC3E}">
        <p14:creationId xmlns:p14="http://schemas.microsoft.com/office/powerpoint/2010/main" val="9988194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471D9150-1BD6-46F6-B2B7-047FEFDB1F50}" type="datetimeFigureOut">
              <a:rPr lang="de-DE" smtClean="0"/>
              <a:t>26.10.2020</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0833E9C-E4C7-4192-AD02-607E79447E57}" type="slidenum">
              <a:rPr lang="de-DE" smtClean="0"/>
              <a:t>‹Nr.›</a:t>
            </a:fld>
            <a:endParaRPr lang="de-DE"/>
          </a:p>
        </p:txBody>
      </p:sp>
    </p:spTree>
    <p:extLst>
      <p:ext uri="{BB962C8B-B14F-4D97-AF65-F5344CB8AC3E}">
        <p14:creationId xmlns:p14="http://schemas.microsoft.com/office/powerpoint/2010/main" val="17080614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471D9150-1BD6-46F6-B2B7-047FEFDB1F50}" type="datetimeFigureOut">
              <a:rPr lang="de-DE" smtClean="0"/>
              <a:t>26.10.2020</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0833E9C-E4C7-4192-AD02-607E79447E57}" type="slidenum">
              <a:rPr lang="de-DE" smtClean="0"/>
              <a:t>‹Nr.›</a:t>
            </a:fld>
            <a:endParaRPr lang="de-DE"/>
          </a:p>
        </p:txBody>
      </p:sp>
    </p:spTree>
    <p:extLst>
      <p:ext uri="{BB962C8B-B14F-4D97-AF65-F5344CB8AC3E}">
        <p14:creationId xmlns:p14="http://schemas.microsoft.com/office/powerpoint/2010/main" val="979703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1D9150-1BD6-46F6-B2B7-047FEFDB1F50}" type="datetimeFigureOut">
              <a:rPr lang="de-DE" smtClean="0"/>
              <a:t>26.10.2020</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833E9C-E4C7-4192-AD02-607E79447E57}" type="slidenum">
              <a:rPr lang="de-DE" smtClean="0"/>
              <a:t>‹Nr.›</a:t>
            </a:fld>
            <a:endParaRPr lang="de-DE"/>
          </a:p>
        </p:txBody>
      </p:sp>
    </p:spTree>
    <p:extLst>
      <p:ext uri="{BB962C8B-B14F-4D97-AF65-F5344CB8AC3E}">
        <p14:creationId xmlns:p14="http://schemas.microsoft.com/office/powerpoint/2010/main" val="5025592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www.planet-beruf.de/schuelerinnen/" TargetMode="External"/><Relationship Id="rId13" Type="http://schemas.openxmlformats.org/officeDocument/2006/relationships/hyperlink" Target="http://www.hwk-hamburg.de/" TargetMode="External"/><Relationship Id="rId18" Type="http://schemas.openxmlformats.org/officeDocument/2006/relationships/hyperlink" Target="http://www.bundeswehrkarriere.de/" TargetMode="External"/><Relationship Id="rId26" Type="http://schemas.openxmlformats.org/officeDocument/2006/relationships/hyperlink" Target="http://www.studieren.de/" TargetMode="External"/><Relationship Id="rId39" Type="http://schemas.openxmlformats.org/officeDocument/2006/relationships/image" Target="../media/image5.png"/><Relationship Id="rId3" Type="http://schemas.openxmlformats.org/officeDocument/2006/relationships/hyperlink" Target="https://www.jba-segeberg.de/" TargetMode="External"/><Relationship Id="rId21" Type="http://schemas.openxmlformats.org/officeDocument/2006/relationships/hyperlink" Target="http://www.gelbeseiten.de/" TargetMode="External"/><Relationship Id="rId34" Type="http://schemas.openxmlformats.org/officeDocument/2006/relationships/hyperlink" Target="https://www.bbz-norderstedt.de/" TargetMode="External"/><Relationship Id="rId42" Type="http://schemas.openxmlformats.org/officeDocument/2006/relationships/image" Target="../media/image8.png"/><Relationship Id="rId7" Type="http://schemas.openxmlformats.org/officeDocument/2006/relationships/hyperlink" Target="http://www.abi.de/" TargetMode="External"/><Relationship Id="rId12" Type="http://schemas.openxmlformats.org/officeDocument/2006/relationships/hyperlink" Target="http://www.ihk-schleswig-holstein.de/bildung/ausbildung/" TargetMode="External"/><Relationship Id="rId17" Type="http://schemas.openxmlformats.org/officeDocument/2006/relationships/hyperlink" Target="http://www.dehoga-sh.de/ausbildung-karriere" TargetMode="External"/><Relationship Id="rId25" Type="http://schemas.openxmlformats.org/officeDocument/2006/relationships/hyperlink" Target="http://www.studienwahl.de/" TargetMode="External"/><Relationship Id="rId33" Type="http://schemas.openxmlformats.org/officeDocument/2006/relationships/hyperlink" Target="http://www.einfachzukunft.de/" TargetMode="External"/><Relationship Id="rId38" Type="http://schemas.openxmlformats.org/officeDocument/2006/relationships/image" Target="../media/image4.png"/><Relationship Id="rId2" Type="http://schemas.openxmlformats.org/officeDocument/2006/relationships/image" Target="../media/image1.png"/><Relationship Id="rId16" Type="http://schemas.openxmlformats.org/officeDocument/2006/relationships/hyperlink" Target="http://www.rak-sh.de/ausbildung" TargetMode="External"/><Relationship Id="rId20" Type="http://schemas.openxmlformats.org/officeDocument/2006/relationships/hyperlink" Target="http://www.meinestadt.de/" TargetMode="External"/><Relationship Id="rId29" Type="http://schemas.openxmlformats.org/officeDocument/2006/relationships/hyperlink" Target="mailto:Elmshorn.Berufsberatung@arbeitsagentur.de" TargetMode="External"/><Relationship Id="rId41" Type="http://schemas.openxmlformats.org/officeDocument/2006/relationships/image" Target="../media/image7.png"/><Relationship Id="rId1" Type="http://schemas.openxmlformats.org/officeDocument/2006/relationships/slideLayout" Target="../slideLayouts/slideLayout1.xml"/><Relationship Id="rId6" Type="http://schemas.openxmlformats.org/officeDocument/2006/relationships/hyperlink" Target="http://www.berufenet.arbeitsagentur.de/" TargetMode="External"/><Relationship Id="rId11" Type="http://schemas.openxmlformats.org/officeDocument/2006/relationships/hyperlink" Target="http://www.ihk-lehrstellenboerse.de/" TargetMode="External"/><Relationship Id="rId24" Type="http://schemas.openxmlformats.org/officeDocument/2006/relationships/hyperlink" Target="http://www.bundesfreiwilligendienst.de/" TargetMode="External"/><Relationship Id="rId32" Type="http://schemas.openxmlformats.org/officeDocument/2006/relationships/hyperlink" Target="https://www.arbeitsagentur.de/vor-ort/elmshorn/content/1533716940174" TargetMode="External"/><Relationship Id="rId37" Type="http://schemas.openxmlformats.org/officeDocument/2006/relationships/image" Target="../media/image3.png"/><Relationship Id="rId40" Type="http://schemas.openxmlformats.org/officeDocument/2006/relationships/image" Target="../media/image6.png"/><Relationship Id="rId5" Type="http://schemas.openxmlformats.org/officeDocument/2006/relationships/hyperlink" Target="http://www.arbeitsagentur.de/bildung/welche-ausbildung-welches-studium-passt" TargetMode="External"/><Relationship Id="rId15" Type="http://schemas.openxmlformats.org/officeDocument/2006/relationships/hyperlink" Target="http://www.lksh.de/aus-und-weiterbildung/" TargetMode="External"/><Relationship Id="rId23" Type="http://schemas.openxmlformats.org/officeDocument/2006/relationships/hyperlink" Target="https://foej.de/" TargetMode="External"/><Relationship Id="rId28" Type="http://schemas.openxmlformats.org/officeDocument/2006/relationships/hyperlink" Target="http://www.unicum.de/" TargetMode="External"/><Relationship Id="rId36" Type="http://schemas.openxmlformats.org/officeDocument/2006/relationships/image" Target="../media/image2.png"/><Relationship Id="rId10" Type="http://schemas.openxmlformats.org/officeDocument/2006/relationships/hyperlink" Target="http://www.hk24.de/produktmarken/ausbildung-weiterbildung" TargetMode="External"/><Relationship Id="rId19" Type="http://schemas.openxmlformats.org/officeDocument/2006/relationships/hyperlink" Target="http://www.hamburger-lehrstellenboerse.de/" TargetMode="External"/><Relationship Id="rId31" Type="http://schemas.openxmlformats.org/officeDocument/2006/relationships/hyperlink" Target="https://www.arbeitsagentur.de/bildung/berufsinformationszentrum-biz" TargetMode="External"/><Relationship Id="rId4" Type="http://schemas.openxmlformats.org/officeDocument/2006/relationships/hyperlink" Target="https://www.praktikum-westkueste.de/" TargetMode="External"/><Relationship Id="rId9" Type="http://schemas.openxmlformats.org/officeDocument/2006/relationships/hyperlink" Target="http://www.berufe.tv/" TargetMode="External"/><Relationship Id="rId14" Type="http://schemas.openxmlformats.org/officeDocument/2006/relationships/hyperlink" Target="http://www.hwk-luebeck.de/" TargetMode="External"/><Relationship Id="rId22" Type="http://schemas.openxmlformats.org/officeDocument/2006/relationships/hyperlink" Target="http://www.pro-fsj.de/de" TargetMode="External"/><Relationship Id="rId27" Type="http://schemas.openxmlformats.org/officeDocument/2006/relationships/hyperlink" Target="http://www.studieren.net/" TargetMode="External"/><Relationship Id="rId30" Type="http://schemas.openxmlformats.org/officeDocument/2006/relationships/hyperlink" Target="http://www.arbeitsagentur.de/bildung" TargetMode="External"/><Relationship Id="rId35" Type="http://schemas.openxmlformats.org/officeDocument/2006/relationships/hyperlink" Target="https://www.bbz-se.d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lipse 3"/>
          <p:cNvSpPr/>
          <p:nvPr/>
        </p:nvSpPr>
        <p:spPr>
          <a:xfrm>
            <a:off x="4704435" y="2562006"/>
            <a:ext cx="2736000" cy="2736000"/>
          </a:xfrm>
          <a:prstGeom prst="ellipse">
            <a:avLst/>
          </a:prstGeom>
          <a:noFill/>
          <a:ln w="635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5" name="Grafi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80498" y="2818940"/>
            <a:ext cx="1309255" cy="416780"/>
          </a:xfrm>
          <a:prstGeom prst="rect">
            <a:avLst/>
          </a:prstGeom>
        </p:spPr>
      </p:pic>
      <p:sp>
        <p:nvSpPr>
          <p:cNvPr id="6" name="Rechteck 5"/>
          <p:cNvSpPr/>
          <p:nvPr/>
        </p:nvSpPr>
        <p:spPr>
          <a:xfrm>
            <a:off x="5131501" y="3235720"/>
            <a:ext cx="1881868" cy="273473"/>
          </a:xfrm>
          <a:prstGeom prst="rect">
            <a:avLst/>
          </a:prstGeom>
        </p:spPr>
        <p:txBody>
          <a:bodyPr wrap="square">
            <a:spAutoFit/>
          </a:bodyPr>
          <a:lstStyle/>
          <a:p>
            <a:pPr>
              <a:lnSpc>
                <a:spcPct val="107000"/>
              </a:lnSpc>
              <a:spcAft>
                <a:spcPts val="800"/>
              </a:spcAft>
            </a:pPr>
            <a:r>
              <a:rPr lang="de-DE" sz="1100" u="sng" dirty="0">
                <a:solidFill>
                  <a:srgbClr val="0563C1"/>
                </a:solidFill>
                <a:latin typeface="Calibri" panose="020F0502020204030204" pitchFamily="34" charset="0"/>
                <a:ea typeface="Calibri" panose="020F0502020204030204" pitchFamily="34" charset="0"/>
                <a:cs typeface="Calibri" panose="020F0502020204030204" pitchFamily="34" charset="0"/>
                <a:hlinkClick r:id="rId3"/>
              </a:rPr>
              <a:t>https://www.jba-segeberg.de</a:t>
            </a:r>
            <a:endParaRPr lang="de-DE" sz="1100" dirty="0">
              <a:latin typeface="Calibri" panose="020F0502020204030204" pitchFamily="34" charset="0"/>
              <a:ea typeface="Calibri" panose="020F0502020204030204" pitchFamily="34" charset="0"/>
              <a:cs typeface="Times New Roman" panose="02020603050405020304" pitchFamily="18" charset="0"/>
            </a:endParaRPr>
          </a:p>
        </p:txBody>
      </p:sp>
      <p:sp>
        <p:nvSpPr>
          <p:cNvPr id="7" name="Textfeld 6"/>
          <p:cNvSpPr txBox="1"/>
          <p:nvPr/>
        </p:nvSpPr>
        <p:spPr>
          <a:xfrm>
            <a:off x="7740000" y="3235720"/>
            <a:ext cx="3960000" cy="600164"/>
          </a:xfrm>
          <a:prstGeom prst="rect">
            <a:avLst/>
          </a:prstGeom>
          <a:noFill/>
          <a:ln w="63500">
            <a:solidFill>
              <a:schemeClr val="accent2"/>
            </a:solidFill>
          </a:ln>
        </p:spPr>
        <p:txBody>
          <a:bodyPr wrap="square" rtlCol="0">
            <a:spAutoFit/>
          </a:bodyPr>
          <a:lstStyle/>
          <a:p>
            <a:r>
              <a:rPr lang="de-DE" sz="1100" b="1" u="sng" dirty="0" smtClean="0"/>
              <a:t>Praktikum: </a:t>
            </a:r>
            <a:endParaRPr lang="de-DE" sz="1100" u="sng" dirty="0"/>
          </a:p>
          <a:p>
            <a:pPr marL="171450" lvl="0" indent="-171450">
              <a:buFont typeface="Arial" panose="020B0604020202020204" pitchFamily="34" charset="0"/>
              <a:buChar char="•"/>
            </a:pPr>
            <a:r>
              <a:rPr lang="de-DE" sz="1100" u="sng" dirty="0">
                <a:hlinkClick r:id="rId4"/>
              </a:rPr>
              <a:t>https://</a:t>
            </a:r>
            <a:r>
              <a:rPr lang="de-DE" sz="1100" u="sng" dirty="0" smtClean="0">
                <a:hlinkClick r:id="rId4"/>
              </a:rPr>
              <a:t>www.praktikum-westkueste.de/</a:t>
            </a:r>
            <a:endParaRPr lang="de-DE" sz="1100" dirty="0" smtClean="0"/>
          </a:p>
          <a:p>
            <a:endParaRPr lang="de-DE" sz="1100" dirty="0" smtClean="0"/>
          </a:p>
        </p:txBody>
      </p:sp>
      <p:sp>
        <p:nvSpPr>
          <p:cNvPr id="8" name="Textfeld 7"/>
          <p:cNvSpPr txBox="1"/>
          <p:nvPr/>
        </p:nvSpPr>
        <p:spPr>
          <a:xfrm>
            <a:off x="7742169" y="4168597"/>
            <a:ext cx="3960000" cy="1277273"/>
          </a:xfrm>
          <a:prstGeom prst="rect">
            <a:avLst/>
          </a:prstGeom>
          <a:noFill/>
          <a:ln w="63500">
            <a:solidFill>
              <a:schemeClr val="accent2"/>
            </a:solidFill>
          </a:ln>
        </p:spPr>
        <p:txBody>
          <a:bodyPr wrap="square" rtlCol="0">
            <a:spAutoFit/>
          </a:bodyPr>
          <a:lstStyle/>
          <a:p>
            <a:r>
              <a:rPr lang="de-DE" sz="1100" b="1" u="sng" dirty="0"/>
              <a:t>Das </a:t>
            </a:r>
            <a:r>
              <a:rPr lang="de-DE" sz="1100" b="1" u="sng" dirty="0" smtClean="0"/>
              <a:t>Selbsterkundungstool „Check-U“ der Agentur </a:t>
            </a:r>
            <a:r>
              <a:rPr lang="de-DE" sz="1100" b="1" u="sng" dirty="0"/>
              <a:t>für Arbeit</a:t>
            </a:r>
            <a:r>
              <a:rPr lang="de-DE" sz="1100" b="1" dirty="0"/>
              <a:t/>
            </a:r>
            <a:br>
              <a:rPr lang="de-DE" sz="1100" b="1" dirty="0"/>
            </a:br>
            <a:r>
              <a:rPr lang="de-DE" sz="1100" dirty="0" smtClean="0"/>
              <a:t>Dieses </a:t>
            </a:r>
            <a:r>
              <a:rPr lang="de-DE" sz="1100" dirty="0"/>
              <a:t>Selbsterkundungstool hilft dir </a:t>
            </a:r>
            <a:r>
              <a:rPr lang="de-DE" sz="1100" dirty="0" smtClean="0"/>
              <a:t>dabei</a:t>
            </a:r>
            <a:r>
              <a:rPr lang="de-DE" sz="1100" dirty="0"/>
              <a:t>, deine Stärken herauszufinden. Damit kannst du deiner Berufsorientierung ein Schritt näherkommen und dich gezielt mit möglichen Ausbildungsberufen und Studienfeldern beschäftige. </a:t>
            </a:r>
            <a:r>
              <a:rPr lang="de-DE" sz="1100" u="sng" dirty="0" smtClean="0">
                <a:hlinkClick r:id="rId5"/>
              </a:rPr>
              <a:t>www.arbeitsagentur.de/bildung/welche-ausbildung-welches-studium-passt</a:t>
            </a:r>
            <a:endParaRPr lang="de-DE" sz="1100" dirty="0"/>
          </a:p>
        </p:txBody>
      </p:sp>
      <p:sp>
        <p:nvSpPr>
          <p:cNvPr id="14" name="Textfeld 13"/>
          <p:cNvSpPr txBox="1"/>
          <p:nvPr/>
        </p:nvSpPr>
        <p:spPr>
          <a:xfrm>
            <a:off x="7740000" y="5609306"/>
            <a:ext cx="3960000" cy="938719"/>
          </a:xfrm>
          <a:prstGeom prst="rect">
            <a:avLst/>
          </a:prstGeom>
          <a:noFill/>
          <a:ln w="63500">
            <a:solidFill>
              <a:schemeClr val="accent2"/>
            </a:solidFill>
          </a:ln>
        </p:spPr>
        <p:txBody>
          <a:bodyPr wrap="square" rtlCol="0">
            <a:spAutoFit/>
          </a:bodyPr>
          <a:lstStyle/>
          <a:p>
            <a:r>
              <a:rPr lang="de-DE" sz="1100" b="1" u="sng" dirty="0"/>
              <a:t>Ausfü</a:t>
            </a:r>
            <a:r>
              <a:rPr lang="de-DE" sz="1100" b="1" u="sng" dirty="0" smtClean="0"/>
              <a:t>hrliche </a:t>
            </a:r>
            <a:r>
              <a:rPr lang="de-DE" sz="1100" b="1" u="sng" dirty="0"/>
              <a:t>Informationen zu Ausbildungs- und Studienberufen</a:t>
            </a:r>
            <a:endParaRPr lang="de-DE" sz="1100" u="sng" dirty="0"/>
          </a:p>
          <a:p>
            <a:pPr marL="171450" lvl="0" indent="-171450">
              <a:buFont typeface="Arial" panose="020B0604020202020204" pitchFamily="34" charset="0"/>
              <a:buChar char="•"/>
            </a:pPr>
            <a:r>
              <a:rPr lang="de-DE" sz="1100" u="sng" dirty="0">
                <a:hlinkClick r:id="rId6"/>
              </a:rPr>
              <a:t>www.Berufenet.arbeitsagentur.de</a:t>
            </a:r>
            <a:endParaRPr lang="de-DE" sz="1100" dirty="0"/>
          </a:p>
          <a:p>
            <a:pPr marL="171450" lvl="0" indent="-171450">
              <a:buFont typeface="Arial" panose="020B0604020202020204" pitchFamily="34" charset="0"/>
              <a:buChar char="•"/>
            </a:pPr>
            <a:r>
              <a:rPr lang="de-DE" sz="1100" u="sng" dirty="0">
                <a:hlinkClick r:id="rId7"/>
              </a:rPr>
              <a:t>www.abi.de</a:t>
            </a:r>
            <a:endParaRPr lang="de-DE" sz="1100" dirty="0"/>
          </a:p>
          <a:p>
            <a:pPr marL="171450" indent="-171450">
              <a:buFont typeface="Arial" panose="020B0604020202020204" pitchFamily="34" charset="0"/>
              <a:buChar char="•"/>
            </a:pPr>
            <a:r>
              <a:rPr lang="de-DE" sz="1100" u="sng" dirty="0" smtClean="0">
                <a:hlinkClick r:id="rId8"/>
              </a:rPr>
              <a:t>www.planet-beruf.de/schuelerinnen/</a:t>
            </a:r>
            <a:endParaRPr lang="de-DE" sz="1100" u="sng" dirty="0" smtClean="0"/>
          </a:p>
          <a:p>
            <a:pPr marL="171450" indent="-171450">
              <a:buFont typeface="Arial" panose="020B0604020202020204" pitchFamily="34" charset="0"/>
              <a:buChar char="•"/>
            </a:pPr>
            <a:r>
              <a:rPr lang="de-DE" sz="1100" u="sng" dirty="0" smtClean="0">
                <a:solidFill>
                  <a:schemeClr val="accent1">
                    <a:lumMod val="50000"/>
                  </a:schemeClr>
                </a:solidFill>
                <a:hlinkClick r:id="rId9"/>
              </a:rPr>
              <a:t>www.berufe.tv</a:t>
            </a:r>
            <a:endParaRPr lang="de-DE" sz="1100" dirty="0">
              <a:solidFill>
                <a:schemeClr val="accent1">
                  <a:lumMod val="50000"/>
                </a:schemeClr>
              </a:solidFill>
            </a:endParaRPr>
          </a:p>
        </p:txBody>
      </p:sp>
      <p:sp>
        <p:nvSpPr>
          <p:cNvPr id="17" name="Textfeld 16"/>
          <p:cNvSpPr txBox="1"/>
          <p:nvPr/>
        </p:nvSpPr>
        <p:spPr>
          <a:xfrm>
            <a:off x="358098" y="184143"/>
            <a:ext cx="3960000" cy="4324261"/>
          </a:xfrm>
          <a:prstGeom prst="rect">
            <a:avLst/>
          </a:prstGeom>
          <a:noFill/>
          <a:ln w="63500">
            <a:solidFill>
              <a:schemeClr val="accent2"/>
            </a:solidFill>
          </a:ln>
        </p:spPr>
        <p:txBody>
          <a:bodyPr wrap="square" lIns="216000" rtlCol="0">
            <a:spAutoFit/>
          </a:bodyPr>
          <a:lstStyle/>
          <a:p>
            <a:r>
              <a:rPr lang="de-DE" sz="1100" b="1" u="sng" dirty="0"/>
              <a:t>Lehrstellenbörsen</a:t>
            </a:r>
            <a:r>
              <a:rPr lang="de-DE" sz="1100" b="1" u="sng" dirty="0" smtClean="0"/>
              <a:t>:</a:t>
            </a:r>
            <a:endParaRPr lang="de-DE" sz="1100" u="sng" dirty="0"/>
          </a:p>
          <a:p>
            <a:pPr marL="171450" lvl="0" indent="-171450">
              <a:buFont typeface="Arial" panose="020B0604020202020204" pitchFamily="34" charset="0"/>
              <a:buChar char="•"/>
            </a:pPr>
            <a:r>
              <a:rPr lang="de-DE" sz="1100" b="1" i="1" dirty="0"/>
              <a:t>Industrie- und Handelskammer Hamburg (IHK)</a:t>
            </a:r>
          </a:p>
          <a:p>
            <a:r>
              <a:rPr lang="de-DE" sz="1100" u="sng" dirty="0" smtClean="0">
                <a:hlinkClick r:id="rId10"/>
              </a:rPr>
              <a:t>www.hk24.de/produktmarken/ausbildung-weiterbildung</a:t>
            </a:r>
            <a:endParaRPr lang="de-DE" sz="1100" dirty="0"/>
          </a:p>
          <a:p>
            <a:r>
              <a:rPr lang="de-DE" sz="1100" u="sng" dirty="0" smtClean="0">
                <a:hlinkClick r:id="rId11"/>
              </a:rPr>
              <a:t>www.ihk-lehrstellenboerse.de</a:t>
            </a:r>
            <a:endParaRPr lang="de-DE" sz="1100" dirty="0"/>
          </a:p>
          <a:p>
            <a:pPr marL="171450" lvl="0" indent="-171450">
              <a:buFont typeface="Arial" panose="020B0604020202020204" pitchFamily="34" charset="0"/>
              <a:buChar char="•"/>
            </a:pPr>
            <a:r>
              <a:rPr lang="de-DE" sz="1100" b="1" i="1" dirty="0"/>
              <a:t>Industrie- und Handelskammer Schleswig-Holstein (IHK) </a:t>
            </a:r>
          </a:p>
          <a:p>
            <a:r>
              <a:rPr lang="de-DE" sz="1100" u="sng" dirty="0" smtClean="0">
                <a:hlinkClick r:id="rId12"/>
              </a:rPr>
              <a:t>www.ihk-schleswig-holstein.de/bildung/ausbildung</a:t>
            </a:r>
            <a:r>
              <a:rPr lang="de-DE" sz="1100" u="sng" dirty="0">
                <a:hlinkClick r:id="rId12"/>
              </a:rPr>
              <a:t>/</a:t>
            </a:r>
            <a:endParaRPr lang="de-DE" sz="1100" dirty="0"/>
          </a:p>
          <a:p>
            <a:pPr marL="171450" lvl="0" indent="-171450">
              <a:buFont typeface="Arial" panose="020B0604020202020204" pitchFamily="34" charset="0"/>
              <a:buChar char="•"/>
            </a:pPr>
            <a:r>
              <a:rPr lang="de-DE" sz="1100" b="1" i="1" dirty="0"/>
              <a:t>Handwerkskammer Hamburg (HWK)</a:t>
            </a:r>
          </a:p>
          <a:p>
            <a:r>
              <a:rPr lang="de-DE" sz="1100" u="sng" dirty="0" smtClean="0">
                <a:hlinkClick r:id="rId13"/>
              </a:rPr>
              <a:t>www.hwk-hamburg.de/</a:t>
            </a:r>
            <a:endParaRPr lang="de-DE" sz="1100" dirty="0"/>
          </a:p>
          <a:p>
            <a:pPr marL="171450" lvl="0" indent="-171450">
              <a:buFont typeface="Arial" panose="020B0604020202020204" pitchFamily="34" charset="0"/>
              <a:buChar char="•"/>
            </a:pPr>
            <a:r>
              <a:rPr lang="de-DE" sz="1100" b="1" i="1" dirty="0" smtClean="0"/>
              <a:t>Handwerkskammer </a:t>
            </a:r>
            <a:r>
              <a:rPr lang="de-DE" sz="1100" b="1" i="1" dirty="0"/>
              <a:t>Schleswig-Holstein (</a:t>
            </a:r>
            <a:r>
              <a:rPr lang="de-DE" sz="1100" b="1" i="1" dirty="0" smtClean="0"/>
              <a:t>HWK)</a:t>
            </a:r>
            <a:endParaRPr lang="de-DE" sz="1100" b="1" i="1" dirty="0"/>
          </a:p>
          <a:p>
            <a:pPr lvl="0"/>
            <a:r>
              <a:rPr lang="de-DE" sz="1100" u="sng" dirty="0" smtClean="0">
                <a:hlinkClick r:id="rId14"/>
              </a:rPr>
              <a:t>www.hwk-luebeck.de/</a:t>
            </a:r>
            <a:endParaRPr lang="de-DE" sz="1100" dirty="0"/>
          </a:p>
          <a:p>
            <a:pPr marL="171450" lvl="0" indent="-171450">
              <a:buFont typeface="Arial" panose="020B0604020202020204" pitchFamily="34" charset="0"/>
              <a:buChar char="•"/>
            </a:pPr>
            <a:r>
              <a:rPr lang="de-DE" sz="1100" b="1" i="1" dirty="0"/>
              <a:t>Landwirtschaftskammer Schleswig-Holstein (Landwirtschaft, Gartenbau, Fischwirtschaft, </a:t>
            </a:r>
            <a:r>
              <a:rPr lang="de-DE" sz="1100" b="1" i="1" dirty="0" smtClean="0"/>
              <a:t>Forstwirtschaft)</a:t>
            </a:r>
          </a:p>
          <a:p>
            <a:pPr lvl="0"/>
            <a:r>
              <a:rPr lang="de-DE" sz="1100" u="sng" dirty="0" smtClean="0">
                <a:hlinkClick r:id="rId15"/>
              </a:rPr>
              <a:t>www.lksh.de/aus-und-weiterbildung/</a:t>
            </a:r>
            <a:endParaRPr lang="de-DE" sz="1100" dirty="0"/>
          </a:p>
          <a:p>
            <a:pPr marL="171450" lvl="0" indent="-171450">
              <a:buFont typeface="Arial" panose="020B0604020202020204" pitchFamily="34" charset="0"/>
              <a:buChar char="•"/>
            </a:pPr>
            <a:r>
              <a:rPr lang="de-DE" sz="1100" b="1" i="1" dirty="0"/>
              <a:t>Schleswig- Holsteinische Rechtsanwaltskammer </a:t>
            </a:r>
            <a:endParaRPr lang="de-DE" sz="1100" dirty="0"/>
          </a:p>
          <a:p>
            <a:pPr lvl="0"/>
            <a:r>
              <a:rPr lang="de-DE" sz="1100" u="sng" dirty="0" smtClean="0">
                <a:hlinkClick r:id="rId16"/>
              </a:rPr>
              <a:t>www.rak-sh.de/ausbildung</a:t>
            </a:r>
            <a:endParaRPr lang="de-DE" sz="1100" dirty="0"/>
          </a:p>
          <a:p>
            <a:pPr marL="171450" lvl="0" indent="-171450">
              <a:buFont typeface="Arial" panose="020B0604020202020204" pitchFamily="34" charset="0"/>
              <a:buChar char="•"/>
            </a:pPr>
            <a:r>
              <a:rPr lang="de-DE" sz="1100" b="1" i="1" dirty="0"/>
              <a:t>Hotel- und Gaststättenverband </a:t>
            </a:r>
            <a:r>
              <a:rPr lang="de-DE" sz="1100" b="1" i="1" dirty="0" err="1"/>
              <a:t>Dehoga</a:t>
            </a:r>
            <a:r>
              <a:rPr lang="de-DE" sz="1100" b="1" i="1" dirty="0"/>
              <a:t> </a:t>
            </a:r>
            <a:r>
              <a:rPr lang="de-DE" sz="1100" b="1" i="1" dirty="0" smtClean="0"/>
              <a:t>Schleswig-Holstein</a:t>
            </a:r>
          </a:p>
          <a:p>
            <a:pPr lvl="0"/>
            <a:r>
              <a:rPr lang="de-DE" sz="1100" u="sng" dirty="0" smtClean="0">
                <a:hlinkClick r:id="rId17"/>
              </a:rPr>
              <a:t>www.dehoga-sh.de/ausbildung-karriere</a:t>
            </a:r>
            <a:endParaRPr lang="de-DE" sz="1100" dirty="0"/>
          </a:p>
          <a:p>
            <a:pPr marL="171450" lvl="0" indent="-171450">
              <a:buFont typeface="Arial" panose="020B0604020202020204" pitchFamily="34" charset="0"/>
              <a:buChar char="•"/>
            </a:pPr>
            <a:r>
              <a:rPr lang="de-DE" sz="1100" b="1" i="1" dirty="0"/>
              <a:t>Bundeswehr </a:t>
            </a:r>
            <a:endParaRPr lang="de-DE" sz="1100" dirty="0"/>
          </a:p>
          <a:p>
            <a:pPr lvl="0"/>
            <a:r>
              <a:rPr lang="de-DE" sz="1100" u="sng" dirty="0" smtClean="0">
                <a:hlinkClick r:id="rId18"/>
              </a:rPr>
              <a:t>www.bundeswehrkarriere.de</a:t>
            </a:r>
            <a:endParaRPr lang="de-DE" sz="1100" u="sng" dirty="0" smtClean="0"/>
          </a:p>
          <a:p>
            <a:pPr marL="171450" lvl="0" indent="-171450">
              <a:buFont typeface="Arial" panose="020B0604020202020204" pitchFamily="34" charset="0"/>
              <a:buChar char="•"/>
            </a:pPr>
            <a:r>
              <a:rPr lang="de-DE" sz="1100" b="1" i="1" dirty="0" smtClean="0"/>
              <a:t>Sonstige</a:t>
            </a:r>
            <a:endParaRPr lang="de-DE" sz="1100" b="1" i="1" dirty="0"/>
          </a:p>
          <a:p>
            <a:pPr lvl="0"/>
            <a:r>
              <a:rPr lang="de-DE" sz="1100" u="sng" dirty="0" smtClean="0">
                <a:hlinkClick r:id="rId19"/>
              </a:rPr>
              <a:t>www.hamburger-lehrstellenboerse.de</a:t>
            </a:r>
            <a:endParaRPr lang="de-DE" sz="1100" dirty="0"/>
          </a:p>
          <a:p>
            <a:pPr lvl="0"/>
            <a:r>
              <a:rPr lang="de-DE" sz="1100" u="sng" dirty="0">
                <a:hlinkClick r:id="rId20"/>
              </a:rPr>
              <a:t>www.meinestadt.de</a:t>
            </a:r>
            <a:endParaRPr lang="de-DE" sz="1100" dirty="0"/>
          </a:p>
          <a:p>
            <a:pPr lvl="0"/>
            <a:r>
              <a:rPr lang="de-DE" sz="1100" u="sng" dirty="0" smtClean="0">
                <a:hlinkClick r:id="rId21"/>
              </a:rPr>
              <a:t>www.gelbeseiten.de</a:t>
            </a:r>
            <a:endParaRPr lang="de-DE" sz="1100" u="sng" dirty="0" smtClean="0"/>
          </a:p>
          <a:p>
            <a:pPr lvl="0"/>
            <a:endParaRPr lang="de-DE" sz="1100" dirty="0"/>
          </a:p>
        </p:txBody>
      </p:sp>
      <p:sp>
        <p:nvSpPr>
          <p:cNvPr id="24" name="Textfeld 23"/>
          <p:cNvSpPr txBox="1"/>
          <p:nvPr/>
        </p:nvSpPr>
        <p:spPr>
          <a:xfrm>
            <a:off x="7734606" y="1247422"/>
            <a:ext cx="3960000" cy="769441"/>
          </a:xfrm>
          <a:prstGeom prst="rect">
            <a:avLst/>
          </a:prstGeom>
          <a:noFill/>
          <a:ln w="63500">
            <a:solidFill>
              <a:schemeClr val="accent2"/>
            </a:solidFill>
          </a:ln>
        </p:spPr>
        <p:txBody>
          <a:bodyPr wrap="square" rtlCol="0">
            <a:spAutoFit/>
          </a:bodyPr>
          <a:lstStyle/>
          <a:p>
            <a:r>
              <a:rPr lang="de-DE" sz="1100" b="1" dirty="0"/>
              <a:t>Freiwilliges soziales Jahr (FSJ) / Freiwilliges ökologisches Jahr FÖJ </a:t>
            </a:r>
            <a:endParaRPr lang="de-DE" sz="1100" dirty="0"/>
          </a:p>
          <a:p>
            <a:pPr lvl="0"/>
            <a:r>
              <a:rPr lang="de-DE" sz="1100" u="sng" dirty="0" smtClean="0">
                <a:hlinkClick r:id="rId22"/>
              </a:rPr>
              <a:t>www.pro-fsj.de/de</a:t>
            </a:r>
            <a:endParaRPr lang="de-DE" sz="1100" dirty="0"/>
          </a:p>
          <a:p>
            <a:pPr lvl="0"/>
            <a:r>
              <a:rPr lang="de-DE" sz="1100" u="sng" dirty="0" smtClean="0">
                <a:hlinkClick r:id="rId23"/>
              </a:rPr>
              <a:t>www.foej.de</a:t>
            </a:r>
            <a:r>
              <a:rPr lang="de-DE" sz="1100" u="sng" dirty="0">
                <a:hlinkClick r:id="rId23"/>
              </a:rPr>
              <a:t>/</a:t>
            </a:r>
            <a:r>
              <a:rPr lang="de-DE" sz="1100" dirty="0"/>
              <a:t> </a:t>
            </a:r>
            <a:endParaRPr lang="de-DE" sz="1100" dirty="0" smtClean="0"/>
          </a:p>
          <a:p>
            <a:pPr lvl="0"/>
            <a:r>
              <a:rPr lang="de-DE" sz="1100" dirty="0">
                <a:hlinkClick r:id="rId24"/>
              </a:rPr>
              <a:t>www.bundesfreiwilligendienst.de/</a:t>
            </a:r>
            <a:endParaRPr lang="de-DE" sz="1100" dirty="0"/>
          </a:p>
        </p:txBody>
      </p:sp>
      <p:sp>
        <p:nvSpPr>
          <p:cNvPr id="34" name="Textfeld 33"/>
          <p:cNvSpPr txBox="1"/>
          <p:nvPr/>
        </p:nvSpPr>
        <p:spPr>
          <a:xfrm>
            <a:off x="7740000" y="2159291"/>
            <a:ext cx="3960000" cy="938719"/>
          </a:xfrm>
          <a:prstGeom prst="rect">
            <a:avLst/>
          </a:prstGeom>
          <a:noFill/>
          <a:ln w="63500">
            <a:solidFill>
              <a:schemeClr val="accent2"/>
            </a:solidFill>
          </a:ln>
        </p:spPr>
        <p:txBody>
          <a:bodyPr wrap="square" rtlCol="0">
            <a:spAutoFit/>
          </a:bodyPr>
          <a:lstStyle/>
          <a:p>
            <a:r>
              <a:rPr lang="de-DE" sz="1100" b="1" u="sng" dirty="0"/>
              <a:t>Studium: </a:t>
            </a:r>
            <a:endParaRPr lang="de-DE" sz="1100" u="sng" dirty="0"/>
          </a:p>
          <a:p>
            <a:pPr marL="171450" lvl="0" indent="-171450">
              <a:buFont typeface="Arial" panose="020B0604020202020204" pitchFamily="34" charset="0"/>
              <a:buChar char="•"/>
            </a:pPr>
            <a:r>
              <a:rPr lang="de-DE" sz="1100" u="sng" dirty="0">
                <a:hlinkClick r:id="rId25"/>
              </a:rPr>
              <a:t>www.studienwahl.de</a:t>
            </a:r>
            <a:endParaRPr lang="de-DE" sz="1100" dirty="0"/>
          </a:p>
          <a:p>
            <a:pPr marL="171450" lvl="0" indent="-171450">
              <a:buFont typeface="Arial" panose="020B0604020202020204" pitchFamily="34" charset="0"/>
              <a:buChar char="•"/>
            </a:pPr>
            <a:r>
              <a:rPr lang="de-DE" sz="1100" u="sng" dirty="0">
                <a:hlinkClick r:id="rId26"/>
              </a:rPr>
              <a:t>www.studieren.de</a:t>
            </a:r>
            <a:endParaRPr lang="de-DE" sz="1100" dirty="0"/>
          </a:p>
          <a:p>
            <a:pPr marL="171450" lvl="0" indent="-171450">
              <a:buFont typeface="Arial" panose="020B0604020202020204" pitchFamily="34" charset="0"/>
              <a:buChar char="•"/>
            </a:pPr>
            <a:r>
              <a:rPr lang="de-DE" sz="1100" u="sng" dirty="0">
                <a:hlinkClick r:id="rId27"/>
              </a:rPr>
              <a:t>www.Studieren.net</a:t>
            </a:r>
            <a:endParaRPr lang="de-DE" sz="1100" dirty="0"/>
          </a:p>
          <a:p>
            <a:pPr marL="171450" lvl="0" indent="-171450">
              <a:buFont typeface="Arial" panose="020B0604020202020204" pitchFamily="34" charset="0"/>
              <a:buChar char="•"/>
            </a:pPr>
            <a:r>
              <a:rPr lang="de-DE" sz="1100" u="sng" dirty="0" smtClean="0">
                <a:hlinkClick r:id="rId28"/>
              </a:rPr>
              <a:t>www.unicum.de</a:t>
            </a:r>
            <a:endParaRPr lang="de-DE" sz="1100" dirty="0"/>
          </a:p>
        </p:txBody>
      </p:sp>
      <p:sp>
        <p:nvSpPr>
          <p:cNvPr id="40" name="Textfeld 39"/>
          <p:cNvSpPr txBox="1"/>
          <p:nvPr/>
        </p:nvSpPr>
        <p:spPr>
          <a:xfrm>
            <a:off x="347673" y="4647841"/>
            <a:ext cx="3960000" cy="2123658"/>
          </a:xfrm>
          <a:prstGeom prst="rect">
            <a:avLst/>
          </a:prstGeom>
          <a:noFill/>
          <a:ln w="63500">
            <a:solidFill>
              <a:schemeClr val="accent2"/>
            </a:solidFill>
          </a:ln>
        </p:spPr>
        <p:txBody>
          <a:bodyPr wrap="square" rtlCol="0">
            <a:spAutoFit/>
          </a:bodyPr>
          <a:lstStyle/>
          <a:p>
            <a:r>
              <a:rPr lang="de-DE" sz="1100" b="1" u="sng" dirty="0" smtClean="0"/>
              <a:t>Studien- </a:t>
            </a:r>
            <a:r>
              <a:rPr lang="de-DE" sz="1100" b="1" u="sng" dirty="0"/>
              <a:t>und Berufsberatung der Agentur für Arbeit</a:t>
            </a:r>
          </a:p>
          <a:p>
            <a:pPr lvl="0"/>
            <a:r>
              <a:rPr lang="de-DE" sz="1100" b="1" dirty="0" smtClean="0"/>
              <a:t>Telefon:  	0800 </a:t>
            </a:r>
            <a:r>
              <a:rPr lang="de-DE" sz="1100" b="1" dirty="0"/>
              <a:t>4 5555 00</a:t>
            </a:r>
            <a:r>
              <a:rPr lang="de-DE" sz="1100" dirty="0"/>
              <a:t> (kostenfrei) </a:t>
            </a:r>
            <a:endParaRPr lang="de-DE" sz="1100" dirty="0" smtClean="0"/>
          </a:p>
          <a:p>
            <a:pPr lvl="0"/>
            <a:r>
              <a:rPr lang="de-DE" sz="1100" b="1" dirty="0" smtClean="0"/>
              <a:t>E-Mail:    	</a:t>
            </a:r>
            <a:r>
              <a:rPr lang="de-DE" sz="1100" u="sng" dirty="0" smtClean="0">
                <a:hlinkClick r:id="rId29"/>
              </a:rPr>
              <a:t>Elmshorn.Berufsberatung@arbeitsagentur.de</a:t>
            </a:r>
            <a:endParaRPr lang="de-DE" sz="1100" u="sng" dirty="0" smtClean="0"/>
          </a:p>
          <a:p>
            <a:pPr lvl="0"/>
            <a:r>
              <a:rPr lang="de-DE" sz="1100" b="1" dirty="0" smtClean="0"/>
              <a:t>Homepage:    	</a:t>
            </a:r>
            <a:r>
              <a:rPr lang="de-DE" sz="1100" u="sng" dirty="0" smtClean="0">
                <a:hlinkClick r:id="rId30"/>
              </a:rPr>
              <a:t>www.arbeitsagentur.de/bildung</a:t>
            </a:r>
            <a:endParaRPr lang="de-DE" sz="1100" u="sng" dirty="0" smtClean="0"/>
          </a:p>
          <a:p>
            <a:pPr lvl="0"/>
            <a:r>
              <a:rPr lang="de-DE" sz="1100" b="1" dirty="0" smtClean="0"/>
              <a:t>BIZ:</a:t>
            </a:r>
          </a:p>
          <a:p>
            <a:pPr marL="171450" lvl="0" indent="-171450">
              <a:buFont typeface="Arial" panose="020B0604020202020204" pitchFamily="34" charset="0"/>
              <a:buChar char="•"/>
            </a:pPr>
            <a:r>
              <a:rPr lang="de-DE" sz="1100" dirty="0" smtClean="0">
                <a:hlinkClick r:id="rId31"/>
              </a:rPr>
              <a:t>arbeitsagentur.de/</a:t>
            </a:r>
            <a:r>
              <a:rPr lang="de-DE" sz="1100" dirty="0" err="1" smtClean="0">
                <a:hlinkClick r:id="rId31"/>
              </a:rPr>
              <a:t>bildung</a:t>
            </a:r>
            <a:r>
              <a:rPr lang="de-DE" sz="1100" dirty="0" smtClean="0">
                <a:hlinkClick r:id="rId31"/>
              </a:rPr>
              <a:t>/berufsinformationszentrum-</a:t>
            </a:r>
            <a:r>
              <a:rPr lang="de-DE" sz="1100" dirty="0" err="1" smtClean="0">
                <a:hlinkClick r:id="rId31"/>
              </a:rPr>
              <a:t>biz</a:t>
            </a:r>
            <a:r>
              <a:rPr lang="de-DE" sz="1100" dirty="0" smtClean="0"/>
              <a:t> (Infos zum BIZ)</a:t>
            </a:r>
          </a:p>
          <a:p>
            <a:pPr marL="171450" lvl="0" indent="-171450">
              <a:buFont typeface="Arial" panose="020B0604020202020204" pitchFamily="34" charset="0"/>
              <a:buChar char="•"/>
            </a:pPr>
            <a:r>
              <a:rPr lang="de-DE" sz="1100" u="sng" dirty="0" smtClean="0">
                <a:hlinkClick r:id="rId32"/>
              </a:rPr>
              <a:t>https</a:t>
            </a:r>
            <a:r>
              <a:rPr lang="de-DE" sz="1100" u="sng" dirty="0">
                <a:hlinkClick r:id="rId32"/>
              </a:rPr>
              <a:t>://www.arbeitsagentur.de/vor-ort/elmshorn/content/1533716940174</a:t>
            </a:r>
            <a:r>
              <a:rPr lang="de-DE" sz="1100" dirty="0"/>
              <a:t> (Kontakt und Öffnungszeiten des BIZ in </a:t>
            </a:r>
            <a:r>
              <a:rPr lang="de-DE" sz="1100" dirty="0" smtClean="0"/>
              <a:t>Elmshorn)</a:t>
            </a:r>
          </a:p>
          <a:p>
            <a:pPr marL="171450" lvl="0" indent="-171450">
              <a:buFont typeface="Arial" panose="020B0604020202020204" pitchFamily="34" charset="0"/>
              <a:buChar char="•"/>
            </a:pPr>
            <a:r>
              <a:rPr lang="de-DE" sz="1100" u="sng" dirty="0" smtClean="0">
                <a:hlinkClick r:id="rId33"/>
              </a:rPr>
              <a:t>www.einfachzukunft.de</a:t>
            </a:r>
            <a:r>
              <a:rPr lang="de-DE" sz="1100" dirty="0" smtClean="0"/>
              <a:t> </a:t>
            </a:r>
            <a:r>
              <a:rPr lang="de-DE" sz="1100" dirty="0"/>
              <a:t>(mehrsprachig)</a:t>
            </a:r>
          </a:p>
          <a:p>
            <a:endParaRPr lang="de-DE" sz="1100" dirty="0"/>
          </a:p>
        </p:txBody>
      </p:sp>
      <p:sp>
        <p:nvSpPr>
          <p:cNvPr id="41" name="Textfeld 40"/>
          <p:cNvSpPr txBox="1"/>
          <p:nvPr/>
        </p:nvSpPr>
        <p:spPr>
          <a:xfrm>
            <a:off x="4679781" y="163439"/>
            <a:ext cx="5478961" cy="400110"/>
          </a:xfrm>
          <a:prstGeom prst="rect">
            <a:avLst/>
          </a:prstGeom>
          <a:noFill/>
        </p:spPr>
        <p:txBody>
          <a:bodyPr wrap="square" rtlCol="0">
            <a:spAutoFit/>
          </a:bodyPr>
          <a:lstStyle/>
          <a:p>
            <a:r>
              <a:rPr lang="de-DE" sz="2000" b="1" u="sng" dirty="0" smtClean="0">
                <a:solidFill>
                  <a:schemeClr val="accent2"/>
                </a:solidFill>
                <a:latin typeface="Calibri" panose="020F0502020204030204" pitchFamily="34" charset="0"/>
                <a:cs typeface="Calibri" panose="020F0502020204030204" pitchFamily="34" charset="0"/>
              </a:rPr>
              <a:t>Nützliche Links rund um die Berufswahl</a:t>
            </a:r>
            <a:endParaRPr lang="de-DE" sz="2000" b="1" u="sng" dirty="0">
              <a:solidFill>
                <a:schemeClr val="accent2"/>
              </a:solidFill>
              <a:latin typeface="Calibri" panose="020F0502020204030204" pitchFamily="34" charset="0"/>
              <a:cs typeface="Calibri" panose="020F0502020204030204" pitchFamily="34" charset="0"/>
            </a:endParaRPr>
          </a:p>
        </p:txBody>
      </p:sp>
      <p:sp>
        <p:nvSpPr>
          <p:cNvPr id="42" name="Rechteck 41"/>
          <p:cNvSpPr/>
          <p:nvPr/>
        </p:nvSpPr>
        <p:spPr>
          <a:xfrm>
            <a:off x="5064216" y="3431631"/>
            <a:ext cx="2318172" cy="1541448"/>
          </a:xfrm>
          <a:prstGeom prst="rect">
            <a:avLst/>
          </a:prstGeom>
        </p:spPr>
        <p:txBody>
          <a:bodyPr wrap="square">
            <a:spAutoFit/>
          </a:bodyPr>
          <a:lstStyle/>
          <a:p>
            <a:pPr>
              <a:lnSpc>
                <a:spcPct val="107000"/>
              </a:lnSpc>
              <a:spcAft>
                <a:spcPts val="800"/>
              </a:spcAft>
            </a:pPr>
            <a:r>
              <a:rPr lang="de-DE" sz="1100" dirty="0">
                <a:latin typeface="Calibri" panose="020F0502020204030204" pitchFamily="34" charset="0"/>
                <a:ea typeface="Calibri" panose="020F0502020204030204" pitchFamily="34" charset="0"/>
                <a:cs typeface="Calibri" panose="020F0502020204030204" pitchFamily="34" charset="0"/>
              </a:rPr>
              <a:t>Hier findest du viele nützliche Infos wie z.B. Kontaktdaten zu den Berufsberatern der Agentur für Arbeit und den Ausbildungslotsen, Links zu Jobbörsen und Kursangeboten und Tipps rund um die Themen „Berufsorientierung</a:t>
            </a:r>
            <a:r>
              <a:rPr lang="de-DE" sz="1100" dirty="0" smtClean="0">
                <a:latin typeface="Calibri" panose="020F0502020204030204" pitchFamily="34" charset="0"/>
                <a:ea typeface="Calibri" panose="020F0502020204030204" pitchFamily="34" charset="0"/>
                <a:cs typeface="Calibri" panose="020F0502020204030204" pitchFamily="34" charset="0"/>
              </a:rPr>
              <a:t>“           und </a:t>
            </a:r>
            <a:r>
              <a:rPr lang="de-DE" sz="1100" dirty="0">
                <a:latin typeface="Calibri" panose="020F0502020204030204" pitchFamily="34" charset="0"/>
                <a:ea typeface="Calibri" panose="020F0502020204030204" pitchFamily="34" charset="0"/>
                <a:cs typeface="Calibri" panose="020F0502020204030204" pitchFamily="34" charset="0"/>
              </a:rPr>
              <a:t>„Bewerbung“.</a:t>
            </a:r>
            <a:endParaRPr lang="de-DE" sz="1100" dirty="0">
              <a:latin typeface="Calibri" panose="020F0502020204030204" pitchFamily="34" charset="0"/>
              <a:ea typeface="Calibri" panose="020F0502020204030204" pitchFamily="34" charset="0"/>
              <a:cs typeface="Times New Roman" panose="02020603050405020304" pitchFamily="18" charset="0"/>
            </a:endParaRPr>
          </a:p>
        </p:txBody>
      </p:sp>
      <p:cxnSp>
        <p:nvCxnSpPr>
          <p:cNvPr id="44" name="Gerader Verbinder 43"/>
          <p:cNvCxnSpPr/>
          <p:nvPr/>
        </p:nvCxnSpPr>
        <p:spPr>
          <a:xfrm>
            <a:off x="7382388" y="3507828"/>
            <a:ext cx="359781" cy="12515"/>
          </a:xfrm>
          <a:prstGeom prst="line">
            <a:avLst/>
          </a:prstGeom>
          <a:ln w="317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8" name="Gerader Verbinder 47"/>
          <p:cNvCxnSpPr/>
          <p:nvPr/>
        </p:nvCxnSpPr>
        <p:spPr>
          <a:xfrm>
            <a:off x="7013369" y="4935688"/>
            <a:ext cx="708231" cy="0"/>
          </a:xfrm>
          <a:prstGeom prst="line">
            <a:avLst/>
          </a:prstGeom>
          <a:ln w="317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52" name="Gerader Verbinder 51"/>
          <p:cNvCxnSpPr/>
          <p:nvPr/>
        </p:nvCxnSpPr>
        <p:spPr>
          <a:xfrm flipH="1" flipV="1">
            <a:off x="4295346" y="3896592"/>
            <a:ext cx="384435" cy="2735"/>
          </a:xfrm>
          <a:prstGeom prst="line">
            <a:avLst/>
          </a:prstGeom>
          <a:ln w="317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54" name="Gerader Verbinder 53"/>
          <p:cNvCxnSpPr/>
          <p:nvPr/>
        </p:nvCxnSpPr>
        <p:spPr>
          <a:xfrm flipH="1">
            <a:off x="4320000" y="4935688"/>
            <a:ext cx="795652" cy="0"/>
          </a:xfrm>
          <a:prstGeom prst="line">
            <a:avLst/>
          </a:prstGeom>
          <a:ln w="317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56" name="Gerader Verbinder 55"/>
          <p:cNvCxnSpPr>
            <a:stCxn id="4" idx="7"/>
          </p:cNvCxnSpPr>
          <p:nvPr/>
        </p:nvCxnSpPr>
        <p:spPr>
          <a:xfrm>
            <a:off x="7039757" y="2962684"/>
            <a:ext cx="700243" cy="92"/>
          </a:xfrm>
          <a:prstGeom prst="line">
            <a:avLst/>
          </a:prstGeom>
          <a:ln w="317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58" name="Gewinkelter Verbinder 57"/>
          <p:cNvCxnSpPr>
            <a:stCxn id="4" idx="0"/>
          </p:cNvCxnSpPr>
          <p:nvPr/>
        </p:nvCxnSpPr>
        <p:spPr>
          <a:xfrm rot="5400000" flipH="1" flipV="1">
            <a:off x="6582955" y="1410356"/>
            <a:ext cx="641130" cy="1662171"/>
          </a:xfrm>
          <a:prstGeom prst="bentConnector2">
            <a:avLst/>
          </a:prstGeom>
          <a:ln w="31750">
            <a:solidFill>
              <a:schemeClr val="accent2"/>
            </a:solidFill>
          </a:ln>
        </p:spPr>
        <p:style>
          <a:lnRef idx="1">
            <a:schemeClr val="accent1"/>
          </a:lnRef>
          <a:fillRef idx="0">
            <a:schemeClr val="accent1"/>
          </a:fillRef>
          <a:effectRef idx="0">
            <a:schemeClr val="accent1"/>
          </a:effectRef>
          <a:fontRef idx="minor">
            <a:schemeClr val="tx1"/>
          </a:fontRef>
        </p:style>
      </p:cxnSp>
      <p:sp>
        <p:nvSpPr>
          <p:cNvPr id="59" name="Textfeld 58"/>
          <p:cNvSpPr txBox="1"/>
          <p:nvPr/>
        </p:nvSpPr>
        <p:spPr>
          <a:xfrm>
            <a:off x="4517582" y="5947861"/>
            <a:ext cx="3006436" cy="600164"/>
          </a:xfrm>
          <a:prstGeom prst="rect">
            <a:avLst/>
          </a:prstGeom>
          <a:noFill/>
          <a:ln w="63500">
            <a:solidFill>
              <a:schemeClr val="accent2"/>
            </a:solidFill>
          </a:ln>
        </p:spPr>
        <p:txBody>
          <a:bodyPr wrap="square" rtlCol="0">
            <a:spAutoFit/>
          </a:bodyPr>
          <a:lstStyle/>
          <a:p>
            <a:pPr lvl="0"/>
            <a:r>
              <a:rPr lang="de-DE" sz="1100" u="sng" dirty="0" smtClean="0"/>
              <a:t>Berufsbildungszentren</a:t>
            </a:r>
          </a:p>
          <a:p>
            <a:pPr marL="171450" lvl="0" indent="-171450">
              <a:buFont typeface="Arial" panose="020B0604020202020204" pitchFamily="34" charset="0"/>
              <a:buChar char="•"/>
            </a:pPr>
            <a:r>
              <a:rPr lang="de-DE" sz="1100" u="sng" dirty="0" smtClean="0">
                <a:hlinkClick r:id="rId34"/>
              </a:rPr>
              <a:t>https://www.bbz-Norderstedt.de</a:t>
            </a:r>
            <a:r>
              <a:rPr lang="de-DE" sz="1100" u="sng" dirty="0" smtClean="0"/>
              <a:t> </a:t>
            </a:r>
          </a:p>
          <a:p>
            <a:pPr marL="171450" lvl="0" indent="-171450">
              <a:buFont typeface="Arial" panose="020B0604020202020204" pitchFamily="34" charset="0"/>
              <a:buChar char="•"/>
            </a:pPr>
            <a:r>
              <a:rPr lang="de-DE" sz="1100" u="sng" dirty="0" smtClean="0">
                <a:hlinkClick r:id="rId35"/>
              </a:rPr>
              <a:t>https://www.bbz-se.de</a:t>
            </a:r>
            <a:r>
              <a:rPr lang="de-DE" sz="1100" u="sng" dirty="0" smtClean="0"/>
              <a:t> </a:t>
            </a:r>
            <a:endParaRPr lang="de-DE" sz="1100" dirty="0"/>
          </a:p>
        </p:txBody>
      </p:sp>
      <p:cxnSp>
        <p:nvCxnSpPr>
          <p:cNvPr id="65" name="Gerader Verbinder 64"/>
          <p:cNvCxnSpPr>
            <a:stCxn id="4" idx="4"/>
          </p:cNvCxnSpPr>
          <p:nvPr/>
        </p:nvCxnSpPr>
        <p:spPr>
          <a:xfrm>
            <a:off x="6072435" y="5298006"/>
            <a:ext cx="0" cy="649855"/>
          </a:xfrm>
          <a:prstGeom prst="line">
            <a:avLst/>
          </a:prstGeom>
          <a:ln w="317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69" name="Grafik 68"/>
          <p:cNvPicPr>
            <a:picLocks noChangeAspect="1"/>
          </p:cNvPicPr>
          <p:nvPr/>
        </p:nvPicPr>
        <p:blipFill>
          <a:blip r:embed="rId36" cstate="print">
            <a:extLst>
              <a:ext uri="{28A0092B-C50C-407E-A947-70E740481C1C}">
                <a14:useLocalDpi xmlns:a14="http://schemas.microsoft.com/office/drawing/2010/main" val="0"/>
              </a:ext>
            </a:extLst>
          </a:blip>
          <a:stretch>
            <a:fillRect/>
          </a:stretch>
        </p:blipFill>
        <p:spPr>
          <a:xfrm>
            <a:off x="7110417" y="6098170"/>
            <a:ext cx="330018" cy="264014"/>
          </a:xfrm>
          <a:prstGeom prst="rect">
            <a:avLst/>
          </a:prstGeom>
        </p:spPr>
      </p:pic>
      <p:pic>
        <p:nvPicPr>
          <p:cNvPr id="70" name="Grafik 69"/>
          <p:cNvPicPr>
            <a:picLocks noChangeAspect="1"/>
          </p:cNvPicPr>
          <p:nvPr/>
        </p:nvPicPr>
        <p:blipFill>
          <a:blip r:embed="rId37" cstate="print">
            <a:extLst>
              <a:ext uri="{28A0092B-C50C-407E-A947-70E740481C1C}">
                <a14:useLocalDpi xmlns:a14="http://schemas.microsoft.com/office/drawing/2010/main" val="0"/>
              </a:ext>
            </a:extLst>
          </a:blip>
          <a:stretch>
            <a:fillRect/>
          </a:stretch>
        </p:blipFill>
        <p:spPr>
          <a:xfrm>
            <a:off x="6709847" y="6055879"/>
            <a:ext cx="329910" cy="324071"/>
          </a:xfrm>
          <a:prstGeom prst="rect">
            <a:avLst/>
          </a:prstGeom>
        </p:spPr>
      </p:pic>
      <p:sp>
        <p:nvSpPr>
          <p:cNvPr id="2" name="Ellipse 1"/>
          <p:cNvSpPr/>
          <p:nvPr/>
        </p:nvSpPr>
        <p:spPr>
          <a:xfrm>
            <a:off x="4448488" y="810101"/>
            <a:ext cx="1565908" cy="1444353"/>
          </a:xfrm>
          <a:prstGeom prst="ellipse">
            <a:avLst/>
          </a:prstGeom>
          <a:noFill/>
          <a:ln w="635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3" name="Grafik 2"/>
          <p:cNvPicPr>
            <a:picLocks noChangeAspect="1"/>
          </p:cNvPicPr>
          <p:nvPr/>
        </p:nvPicPr>
        <p:blipFill>
          <a:blip r:embed="rId38">
            <a:extLst>
              <a:ext uri="{28A0092B-C50C-407E-A947-70E740481C1C}">
                <a14:useLocalDpi xmlns:a14="http://schemas.microsoft.com/office/drawing/2010/main" val="0"/>
              </a:ext>
            </a:extLst>
          </a:blip>
          <a:stretch>
            <a:fillRect/>
          </a:stretch>
        </p:blipFill>
        <p:spPr>
          <a:xfrm>
            <a:off x="4743650" y="1069439"/>
            <a:ext cx="975583" cy="215174"/>
          </a:xfrm>
          <a:prstGeom prst="rect">
            <a:avLst/>
          </a:prstGeom>
        </p:spPr>
      </p:pic>
      <p:pic>
        <p:nvPicPr>
          <p:cNvPr id="9" name="Grafik 8"/>
          <p:cNvPicPr>
            <a:picLocks noChangeAspect="1"/>
          </p:cNvPicPr>
          <p:nvPr/>
        </p:nvPicPr>
        <p:blipFill>
          <a:blip r:embed="rId39"/>
          <a:stretch>
            <a:fillRect/>
          </a:stretch>
        </p:blipFill>
        <p:spPr>
          <a:xfrm>
            <a:off x="4991833" y="1788706"/>
            <a:ext cx="424543" cy="127363"/>
          </a:xfrm>
          <a:prstGeom prst="rect">
            <a:avLst/>
          </a:prstGeom>
        </p:spPr>
      </p:pic>
      <p:sp>
        <p:nvSpPr>
          <p:cNvPr id="10" name="Textfeld 9"/>
          <p:cNvSpPr txBox="1"/>
          <p:nvPr/>
        </p:nvSpPr>
        <p:spPr>
          <a:xfrm>
            <a:off x="4517582" y="1318949"/>
            <a:ext cx="1627607" cy="584775"/>
          </a:xfrm>
          <a:prstGeom prst="rect">
            <a:avLst/>
          </a:prstGeom>
          <a:noFill/>
        </p:spPr>
        <p:txBody>
          <a:bodyPr wrap="square" rtlCol="0">
            <a:spAutoFit/>
          </a:bodyPr>
          <a:lstStyle/>
          <a:p>
            <a:r>
              <a:rPr lang="de-DE" sz="800" b="1" dirty="0" smtClean="0"/>
              <a:t>Abonniere die Agentur auf </a:t>
            </a:r>
            <a:r>
              <a:rPr lang="de-DE" sz="800" b="1" dirty="0" err="1" smtClean="0"/>
              <a:t>Youtube</a:t>
            </a:r>
            <a:r>
              <a:rPr lang="de-DE" sz="800" b="1" dirty="0" smtClean="0"/>
              <a:t> für spannende Podcast rund um Ausbildung und Beruf</a:t>
            </a:r>
          </a:p>
          <a:p>
            <a:endParaRPr lang="de-DE" sz="800" b="1" dirty="0"/>
          </a:p>
        </p:txBody>
      </p:sp>
      <p:sp>
        <p:nvSpPr>
          <p:cNvPr id="12" name="Gestreifter Pfeil nach rechts 11"/>
          <p:cNvSpPr/>
          <p:nvPr/>
        </p:nvSpPr>
        <p:spPr>
          <a:xfrm rot="10800000">
            <a:off x="5997926" y="1102201"/>
            <a:ext cx="952133" cy="309827"/>
          </a:xfrm>
          <a:prstGeom prst="stripedRightArrow">
            <a:avLst/>
          </a:prstGeom>
          <a:noFill/>
          <a:ln w="317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Textfeld 12"/>
          <p:cNvSpPr txBox="1"/>
          <p:nvPr/>
        </p:nvSpPr>
        <p:spPr>
          <a:xfrm>
            <a:off x="6139151" y="1152772"/>
            <a:ext cx="816947" cy="215444"/>
          </a:xfrm>
          <a:prstGeom prst="rect">
            <a:avLst/>
          </a:prstGeom>
          <a:noFill/>
        </p:spPr>
        <p:txBody>
          <a:bodyPr wrap="square" rtlCol="0">
            <a:spAutoFit/>
          </a:bodyPr>
          <a:lstStyle/>
          <a:p>
            <a:r>
              <a:rPr lang="de-DE" sz="800" b="1" dirty="0" smtClean="0"/>
              <a:t>NEU </a:t>
            </a:r>
            <a:r>
              <a:rPr lang="de-DE" sz="800" b="1" dirty="0" err="1" smtClean="0"/>
              <a:t>NEU</a:t>
            </a:r>
            <a:r>
              <a:rPr lang="de-DE" sz="800" b="1" dirty="0" smtClean="0"/>
              <a:t> </a:t>
            </a:r>
            <a:r>
              <a:rPr lang="de-DE" sz="800" b="1" dirty="0" err="1" smtClean="0"/>
              <a:t>NEU</a:t>
            </a:r>
            <a:r>
              <a:rPr lang="de-DE" sz="800" b="1" dirty="0" smtClean="0"/>
              <a:t> </a:t>
            </a:r>
            <a:endParaRPr lang="de-DE" sz="800" b="1" dirty="0"/>
          </a:p>
        </p:txBody>
      </p:sp>
      <p:pic>
        <p:nvPicPr>
          <p:cNvPr id="11" name="Grafik 10"/>
          <p:cNvPicPr>
            <a:picLocks noChangeAspect="1"/>
          </p:cNvPicPr>
          <p:nvPr/>
        </p:nvPicPr>
        <p:blipFill>
          <a:blip r:embed="rId40" cstate="print">
            <a:extLst>
              <a:ext uri="{28A0092B-C50C-407E-A947-70E740481C1C}">
                <a14:useLocalDpi xmlns:a14="http://schemas.microsoft.com/office/drawing/2010/main" val="0"/>
              </a:ext>
            </a:extLst>
          </a:blip>
          <a:stretch>
            <a:fillRect/>
          </a:stretch>
        </p:blipFill>
        <p:spPr>
          <a:xfrm>
            <a:off x="10837793" y="264815"/>
            <a:ext cx="657188" cy="657188"/>
          </a:xfrm>
          <a:prstGeom prst="rect">
            <a:avLst/>
          </a:prstGeom>
        </p:spPr>
      </p:pic>
      <p:sp>
        <p:nvSpPr>
          <p:cNvPr id="15" name="Rechteck 14"/>
          <p:cNvSpPr/>
          <p:nvPr/>
        </p:nvSpPr>
        <p:spPr>
          <a:xfrm>
            <a:off x="9252912" y="921039"/>
            <a:ext cx="2441694" cy="215444"/>
          </a:xfrm>
          <a:prstGeom prst="rect">
            <a:avLst/>
          </a:prstGeom>
        </p:spPr>
        <p:txBody>
          <a:bodyPr wrap="none">
            <a:spAutoFit/>
          </a:bodyPr>
          <a:lstStyle/>
          <a:p>
            <a:r>
              <a:rPr lang="de-DE" sz="800" b="1" u="sng" dirty="0" err="1">
                <a:solidFill>
                  <a:srgbClr val="212121"/>
                </a:solidFill>
                <a:latin typeface="Roboto"/>
              </a:rPr>
              <a:t>AzubiWel</a:t>
            </a:r>
            <a:r>
              <a:rPr lang="de-DE" sz="800" b="1" dirty="0" err="1">
                <a:solidFill>
                  <a:srgbClr val="212121"/>
                </a:solidFill>
                <a:latin typeface="Roboto"/>
              </a:rPr>
              <a:t>t</a:t>
            </a:r>
            <a:r>
              <a:rPr lang="de-DE" sz="800" b="1" dirty="0">
                <a:solidFill>
                  <a:srgbClr val="212121"/>
                </a:solidFill>
                <a:latin typeface="Roboto"/>
              </a:rPr>
              <a:t> - Berufe entdecken &amp; Stellen finden</a:t>
            </a:r>
            <a:endParaRPr lang="de-DE" sz="800" b="1" dirty="0"/>
          </a:p>
        </p:txBody>
      </p:sp>
      <p:sp>
        <p:nvSpPr>
          <p:cNvPr id="18" name="Textfeld 17"/>
          <p:cNvSpPr txBox="1"/>
          <p:nvPr/>
        </p:nvSpPr>
        <p:spPr>
          <a:xfrm>
            <a:off x="9252912" y="331312"/>
            <a:ext cx="1532707" cy="461665"/>
          </a:xfrm>
          <a:prstGeom prst="rect">
            <a:avLst/>
          </a:prstGeom>
          <a:noFill/>
        </p:spPr>
        <p:txBody>
          <a:bodyPr wrap="square" rtlCol="0">
            <a:spAutoFit/>
          </a:bodyPr>
          <a:lstStyle/>
          <a:p>
            <a:r>
              <a:rPr lang="de-DE" sz="800" dirty="0" smtClean="0"/>
              <a:t>Die App rund um das Thema Ausbildung und Berufswahl. Jetzt im </a:t>
            </a:r>
            <a:endParaRPr lang="de-DE" sz="800" dirty="0"/>
          </a:p>
        </p:txBody>
      </p:sp>
      <p:pic>
        <p:nvPicPr>
          <p:cNvPr id="19" name="Grafik 18"/>
          <p:cNvPicPr>
            <a:picLocks noChangeAspect="1"/>
          </p:cNvPicPr>
          <p:nvPr/>
        </p:nvPicPr>
        <p:blipFill>
          <a:blip r:embed="rId41" cstate="print">
            <a:extLst>
              <a:ext uri="{28A0092B-C50C-407E-A947-70E740481C1C}">
                <a14:useLocalDpi xmlns:a14="http://schemas.microsoft.com/office/drawing/2010/main" val="0"/>
              </a:ext>
            </a:extLst>
          </a:blip>
          <a:stretch>
            <a:fillRect/>
          </a:stretch>
        </p:blipFill>
        <p:spPr>
          <a:xfrm>
            <a:off x="9379887" y="792978"/>
            <a:ext cx="576591" cy="122880"/>
          </a:xfrm>
          <a:prstGeom prst="rect">
            <a:avLst/>
          </a:prstGeom>
        </p:spPr>
      </p:pic>
      <p:pic>
        <p:nvPicPr>
          <p:cNvPr id="21" name="Grafik 20"/>
          <p:cNvPicPr>
            <a:picLocks noChangeAspect="1"/>
          </p:cNvPicPr>
          <p:nvPr/>
        </p:nvPicPr>
        <p:blipFill>
          <a:blip r:embed="rId42"/>
          <a:stretch>
            <a:fillRect/>
          </a:stretch>
        </p:blipFill>
        <p:spPr>
          <a:xfrm>
            <a:off x="10019265" y="708406"/>
            <a:ext cx="170665" cy="202270"/>
          </a:xfrm>
          <a:prstGeom prst="rect">
            <a:avLst/>
          </a:prstGeom>
        </p:spPr>
      </p:pic>
      <p:sp>
        <p:nvSpPr>
          <p:cNvPr id="22" name="Rechteck 21"/>
          <p:cNvSpPr/>
          <p:nvPr/>
        </p:nvSpPr>
        <p:spPr>
          <a:xfrm>
            <a:off x="9252912" y="253489"/>
            <a:ext cx="2441694" cy="893358"/>
          </a:xfrm>
          <a:prstGeom prst="rect">
            <a:avLst/>
          </a:prstGeom>
          <a:noFill/>
          <a:ln w="317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8" name="Textfeld 37"/>
          <p:cNvSpPr txBox="1"/>
          <p:nvPr/>
        </p:nvSpPr>
        <p:spPr>
          <a:xfrm>
            <a:off x="8288273" y="724540"/>
            <a:ext cx="816947" cy="215444"/>
          </a:xfrm>
          <a:prstGeom prst="rect">
            <a:avLst/>
          </a:prstGeom>
          <a:noFill/>
        </p:spPr>
        <p:txBody>
          <a:bodyPr wrap="square" rtlCol="0">
            <a:spAutoFit/>
          </a:bodyPr>
          <a:lstStyle/>
          <a:p>
            <a:r>
              <a:rPr lang="de-DE" sz="800" b="1" dirty="0" smtClean="0"/>
              <a:t>NEU </a:t>
            </a:r>
            <a:r>
              <a:rPr lang="de-DE" sz="800" b="1" dirty="0" err="1" smtClean="0"/>
              <a:t>NEU</a:t>
            </a:r>
            <a:r>
              <a:rPr lang="de-DE" sz="800" b="1" dirty="0" smtClean="0"/>
              <a:t> </a:t>
            </a:r>
            <a:r>
              <a:rPr lang="de-DE" sz="800" b="1" dirty="0" err="1" smtClean="0"/>
              <a:t>NEU</a:t>
            </a:r>
            <a:r>
              <a:rPr lang="de-DE" sz="800" b="1" dirty="0" smtClean="0"/>
              <a:t> </a:t>
            </a:r>
            <a:endParaRPr lang="de-DE" sz="800" b="1" dirty="0"/>
          </a:p>
        </p:txBody>
      </p:sp>
      <p:sp>
        <p:nvSpPr>
          <p:cNvPr id="43" name="Gestreifter Pfeil nach rechts 42"/>
          <p:cNvSpPr/>
          <p:nvPr/>
        </p:nvSpPr>
        <p:spPr>
          <a:xfrm>
            <a:off x="8269385" y="664124"/>
            <a:ext cx="952133" cy="309827"/>
          </a:xfrm>
          <a:prstGeom prst="stripedRightArrow">
            <a:avLst/>
          </a:prstGeom>
          <a:noFill/>
          <a:ln w="317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46" name="Gerader Verbinder 45"/>
          <p:cNvCxnSpPr/>
          <p:nvPr/>
        </p:nvCxnSpPr>
        <p:spPr>
          <a:xfrm flipH="1" flipV="1">
            <a:off x="7742169" y="5409468"/>
            <a:ext cx="9200" cy="236240"/>
          </a:xfrm>
          <a:prstGeom prst="line">
            <a:avLst/>
          </a:prstGeom>
          <a:ln w="317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73938588"/>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283</Words>
  <Application>Microsoft Office PowerPoint</Application>
  <PresentationFormat>Breitbild</PresentationFormat>
  <Paragraphs>58</Paragraphs>
  <Slides>1</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1</vt:i4>
      </vt:variant>
    </vt:vector>
  </HeadingPairs>
  <TitlesOfParts>
    <vt:vector size="7" baseType="lpstr">
      <vt:lpstr>Arial</vt:lpstr>
      <vt:lpstr>Calibri</vt:lpstr>
      <vt:lpstr>Calibri Light</vt:lpstr>
      <vt:lpstr>Roboto</vt:lpstr>
      <vt:lpstr>Times New Roman</vt:lpstr>
      <vt:lpstr>Office</vt:lpstr>
      <vt:lpstr>PowerPoint-Präsentation</vt:lpstr>
    </vt:vector>
  </TitlesOfParts>
  <Company>Bundesagentur für Arbeit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Kölln Dennis</dc:creator>
  <cp:lastModifiedBy>Kalff Sarah</cp:lastModifiedBy>
  <cp:revision>29</cp:revision>
  <cp:lastPrinted>2020-09-14T06:47:48Z</cp:lastPrinted>
  <dcterms:created xsi:type="dcterms:W3CDTF">2020-09-11T05:19:06Z</dcterms:created>
  <dcterms:modified xsi:type="dcterms:W3CDTF">2020-10-26T14:48:06Z</dcterms:modified>
</cp:coreProperties>
</file>